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0" r:id="rId14"/>
    <p:sldId id="281" r:id="rId15"/>
    <p:sldId id="292" r:id="rId16"/>
    <p:sldId id="293" r:id="rId17"/>
    <p:sldId id="260" r:id="rId18"/>
    <p:sldId id="271" r:id="rId19"/>
    <p:sldId id="259" r:id="rId20"/>
    <p:sldId id="258" r:id="rId21"/>
    <p:sldId id="287" r:id="rId22"/>
    <p:sldId id="288" r:id="rId23"/>
    <p:sldId id="290" r:id="rId24"/>
    <p:sldId id="291" r:id="rId25"/>
    <p:sldId id="296" r:id="rId26"/>
    <p:sldId id="261" r:id="rId27"/>
    <p:sldId id="286" r:id="rId28"/>
    <p:sldId id="303" r:id="rId29"/>
    <p:sldId id="266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39" r:id="rId41"/>
    <p:sldId id="263" r:id="rId42"/>
    <p:sldId id="318" r:id="rId43"/>
    <p:sldId id="344" r:id="rId44"/>
    <p:sldId id="317" r:id="rId45"/>
    <p:sldId id="343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29" r:id="rId54"/>
    <p:sldId id="328" r:id="rId55"/>
    <p:sldId id="345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4" r:id="rId64"/>
    <p:sldId id="309" r:id="rId65"/>
    <p:sldId id="327" r:id="rId66"/>
    <p:sldId id="269" r:id="rId67"/>
    <p:sldId id="338" r:id="rId68"/>
    <p:sldId id="342" r:id="rId69"/>
    <p:sldId id="279" r:id="rId70"/>
    <p:sldId id="316" r:id="rId71"/>
    <p:sldId id="289" r:id="rId72"/>
    <p:sldId id="298" r:id="rId73"/>
    <p:sldId id="294" r:id="rId74"/>
    <p:sldId id="295" r:id="rId75"/>
    <p:sldId id="302" r:id="rId76"/>
    <p:sldId id="300" r:id="rId77"/>
    <p:sldId id="267" r:id="rId78"/>
    <p:sldId id="26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55"/>
  </p:normalViewPr>
  <p:slideViewPr>
    <p:cSldViewPr snapToGrid="0">
      <p:cViewPr>
        <p:scale>
          <a:sx n="125" d="100"/>
          <a:sy n="125" d="100"/>
        </p:scale>
        <p:origin x="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C726-8F75-223E-1208-DC403765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044D-90D1-9BDD-C7D1-E408520CC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5ED5-DDDC-2B93-A895-204C8937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52D4-0E4A-DAEB-15A9-D3AC78D1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4D75-CDFD-4BE7-674F-29491D6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308-9510-8C82-4520-6953EEE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A81A-A4C8-EB5B-F5BE-7B132363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F817-A093-7103-528D-51F77F6A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0E5-E0D7-5E62-4318-81641233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2337-CE84-39A7-EA79-E68E29D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05149-CFD4-951F-B66D-52D50F5F7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F9CCE-AA37-FA0A-950B-79173E4D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2B-F83E-46E9-F388-A4E8AF8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854F-12EF-4212-A18B-3C7406E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82B9-FA17-AF22-1DF4-99B5898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BEAC-5EBA-8E15-5F02-A6A75D2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93DF-79DE-B03C-C811-D877924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ECAB-7FEF-F45F-5FE0-31BBD1C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E2AD-DC83-582A-3581-9896E4D2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04B5-5E2A-6162-4673-55FB89B8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5C-21B5-FC18-B7C7-0B6E7718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1105-334B-FCCC-CF6C-E3DB17BE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1DC5-1507-DAA4-0F5E-12E85258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9DE1-A70A-ACED-5A31-13D28E4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953A-53AA-A59C-279E-5082CB1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E3D-6B94-959A-6F93-4AE2F62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83F2-5256-B18B-CA87-6E4398EA9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75445-8847-32B3-75E9-44D8A7FE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11BB-9E76-A74E-3CB9-58F82624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5D6-E654-EBE3-9653-6036C331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A64E3-2436-6D1D-4DE8-1953527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3A-E530-0409-BB15-F462A2C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601D-034A-07A6-B9E0-06A00DBC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0825-E50B-A033-7C6C-349D3FDA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2CDCE-084E-B101-386A-FCAEEEAF0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EE753-1B82-B587-0D4F-B2CF41F23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6CC4-DAED-E482-2B02-7F6E57A0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3A545-29EC-8184-3E68-3875F84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34A8B-BB43-5579-EE0C-58EE9ED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DB1-CED1-5BB7-C956-6B75EDC4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05A5-E483-7D50-6BD8-266F230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0CB2-54AA-C7AA-BC22-777F2C05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40E3-20BA-A84F-C14F-72BAEFF4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AB98-FDAD-0A6B-1DB7-36997D2E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B397-D12D-9EC6-EBCC-2D40C2F2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E757-DBDC-C1BC-AC34-F807E29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12F-C6C5-8035-C914-218D3E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8A1-7B43-FC3B-6BCB-CADD14DE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966B-2C97-153C-8A18-B759E425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6617E-5EDA-BEE3-9B1D-E6D6F8A3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FCE7E-7A96-5352-B1C4-12FE2C86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1B6B-8D77-C53D-7DF9-734165D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7704-FDBA-2579-895F-5D7EF592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B2063-E87E-3033-69DD-CC516AD8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C010-D42F-566F-9C8E-C42C8C38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C221-5A04-6BC4-7BED-5E6CD676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B4BC-6C4D-9346-E5EB-1AB2EFC7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A3F01-D78B-F7BB-01FC-EDD6A60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0174-C5B4-87FE-5089-89FB21A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44E0-F905-0846-2CE6-FC206BA6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526D-4120-BA18-F753-95216572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66B4B-B27B-4F43-B874-64D66CB918C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596-DADA-C2C5-3782-00E4B7C9B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F995-4DDD-8DFE-8608-2AE63226A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953-4766-F9AD-02A1-C5B996C4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 645: Week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67B-03B4-841C-72A7-275630223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Introduction, Omitted Variable Bias, Misspecification, Endogeneity, Instrumental Variables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21127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Variance of the population error term u has a constant variance across any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the variance of the error term is constant across the variance-covariance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6: Normality</a:t>
                </a:r>
              </a:p>
              <a:p>
                <a:pPr lvl="1"/>
                <a:r>
                  <a:rPr lang="en-US" dirty="0"/>
                  <a:t>The population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independent of 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the classic linear model assumption (CLM)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pPr lvl="3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our sample average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is our degrees of freedom</a:t>
                </a:r>
              </a:p>
              <a:p>
                <a:pPr lvl="3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is our parameters plus the intercept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R-squared for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all other explanatory variables</a:t>
                </a:r>
              </a:p>
              <a:p>
                <a:pPr lvl="3"/>
                <a:r>
                  <a:rPr lang="en-US" dirty="0"/>
                  <a:t>If there is any multicollinearity,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be greater than 0.</a:t>
                </a:r>
              </a:p>
              <a:p>
                <a:pPr lvl="3"/>
                <a:r>
                  <a:rPr lang="en-US" dirty="0"/>
                  <a:t>If there is no multicollinearity,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F42-5817-C835-BB0F-A25E995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Consistency</a:t>
                </a:r>
              </a:p>
              <a:p>
                <a:pPr lvl="1"/>
                <a:r>
                  <a:rPr lang="en-US" dirty="0"/>
                  <a:t>The estimator converges in probability to the population parameter as the sample size grows</a:t>
                </a:r>
              </a:p>
              <a:p>
                <a:r>
                  <a:rPr lang="en-US" dirty="0"/>
                  <a:t>OLS Estimators are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∞)</m:t>
                    </m:r>
                  </m:oMath>
                </a14:m>
                <a:r>
                  <a:rPr lang="en-US" dirty="0"/>
                  <a:t> consistent under the first four Gauss-Markov assumptions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func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under GMA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most likely to fail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You will have biased and inconsistent coefficients when this assumption fails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4E6-A408-CE45-1AD2-FC5C91C0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Asymptotically Efficient </a:t>
                </a:r>
              </a:p>
              <a:p>
                <a:pPr lvl="1"/>
                <a:r>
                  <a:rPr lang="en-US" dirty="0"/>
                  <a:t>For consistent estimators with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normal distributions, the estimator with the smallest asymptotic variance will be efficient</a:t>
                </a:r>
              </a:p>
              <a:p>
                <a:pPr lvl="1"/>
                <a:r>
                  <a:rPr lang="en-US" dirty="0"/>
                  <a:t>This also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Efficient estimator </a:t>
                </a:r>
              </a:p>
              <a:p>
                <a:r>
                  <a:rPr lang="en-US" dirty="0"/>
                  <a:t>Under the Gauss-Markov Assumptions</a:t>
                </a:r>
              </a:p>
              <a:p>
                <a:pPr lvl="1"/>
                <a:r>
                  <a:rPr lang="en-US" dirty="0"/>
                  <a:t>OLS Estimator is BLUE</a:t>
                </a:r>
              </a:p>
              <a:p>
                <a:pPr lvl="2"/>
                <a:r>
                  <a:rPr lang="en-US" dirty="0"/>
                  <a:t>Best Linear Unbiased Estimator – best means efficient or lowest variance</a:t>
                </a:r>
              </a:p>
              <a:p>
                <a:pPr lvl="1"/>
                <a:r>
                  <a:rPr lang="en-US" dirty="0"/>
                  <a:t>OLS is unbiased, consistent, and efficient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in parameter assumption violated</a:t>
            </a:r>
          </a:p>
          <a:p>
            <a:pPr lvl="1"/>
            <a:r>
              <a:rPr lang="en-US" dirty="0"/>
              <a:t>We have specification errors - misspecification</a:t>
            </a:r>
          </a:p>
          <a:p>
            <a:pPr lvl="1"/>
            <a:r>
              <a:rPr lang="en-US" dirty="0"/>
              <a:t>Nonlinearity and the relationship between dependent and independent is not linear</a:t>
            </a:r>
          </a:p>
          <a:p>
            <a:r>
              <a:rPr lang="en-US" dirty="0"/>
              <a:t>No Perfect Collinearity assumption violated</a:t>
            </a:r>
          </a:p>
          <a:p>
            <a:pPr lvl="1"/>
            <a:r>
              <a:rPr lang="en-US" dirty="0"/>
              <a:t>Variables are allowed to be correlated, but they cannot be perfectly correlated</a:t>
            </a:r>
          </a:p>
          <a:p>
            <a:pPr lvl="1"/>
            <a:r>
              <a:rPr lang="en-US" dirty="0"/>
              <a:t>For example, if we have every group as a binary variable in our model and forget to omit one group, then we will have violated this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Random Sampling assumption violation</a:t>
            </a:r>
          </a:p>
          <a:p>
            <a:pPr lvl="1"/>
            <a:r>
              <a:rPr lang="en-US" dirty="0" err="1"/>
              <a:t>Autogression</a:t>
            </a:r>
            <a:r>
              <a:rPr lang="en-US" dirty="0"/>
              <a:t> where samples are not independent draws</a:t>
            </a:r>
          </a:p>
          <a:p>
            <a:pPr lvl="2"/>
            <a:r>
              <a:rPr lang="en-US" dirty="0"/>
              <a:t>We’ll use different set of assumptions for time-series</a:t>
            </a:r>
          </a:p>
          <a:p>
            <a:r>
              <a:rPr lang="en-US" dirty="0"/>
              <a:t>Zero conditional and zero correlation with the error assumption violation means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Errors in variables or measurement error</a:t>
            </a:r>
          </a:p>
          <a:p>
            <a:pPr lvl="1"/>
            <a:r>
              <a:rPr lang="en-US" dirty="0"/>
              <a:t>Simultaneous equation </a:t>
            </a:r>
          </a:p>
          <a:p>
            <a:pPr lvl="1"/>
            <a:r>
              <a:rPr lang="en-US" dirty="0"/>
              <a:t>Misspecification</a:t>
            </a:r>
          </a:p>
          <a:p>
            <a:r>
              <a:rPr lang="en-US" dirty="0"/>
              <a:t>Homoskedasticity assumption violation</a:t>
            </a:r>
          </a:p>
          <a:p>
            <a:pPr lvl="1"/>
            <a:r>
              <a:rPr lang="en-US" dirty="0"/>
              <a:t>The variance-covariance matrix is not constant along the identity matrix</a:t>
            </a:r>
          </a:p>
          <a:p>
            <a:pPr lvl="1"/>
            <a:r>
              <a:rPr lang="en-US" dirty="0"/>
              <a:t>Heteroskedasticity – variance is not constant</a:t>
            </a:r>
          </a:p>
          <a:p>
            <a:pPr lvl="1"/>
            <a:r>
              <a:rPr lang="en-US" dirty="0"/>
              <a:t>Autocorrelation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30C4-6660-E5E1-9B14-E3B465B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79D7-2783-1371-26E3-76ACB7A7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842-93FD-8442-A325-2623CEFD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Endogeneity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is defined as an explanatory variable that is correlated with the error term in the regression</a:t>
                </a:r>
              </a:p>
              <a:p>
                <a:pPr lvl="1"/>
                <a:r>
                  <a:rPr lang="en-US" dirty="0"/>
                  <a:t>Generally, the 4</a:t>
                </a:r>
                <a:r>
                  <a:rPr lang="en-US" baseline="30000" dirty="0"/>
                  <a:t>th</a:t>
                </a:r>
                <a:r>
                  <a:rPr lang="en-US" dirty="0"/>
                  <a:t> GMA fails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no longer unbiased or consistent</a:t>
                </a:r>
              </a:p>
              <a:p>
                <a:r>
                  <a:rPr lang="en-US" dirty="0"/>
                  <a:t>We can have endogenous variables from multiple scenarios</a:t>
                </a:r>
              </a:p>
              <a:p>
                <a:pPr lvl="1"/>
                <a:r>
                  <a:rPr lang="en-US" dirty="0"/>
                  <a:t>Omitted Variable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pPr lvl="1"/>
                <a:r>
                  <a:rPr lang="en-US" dirty="0"/>
                  <a:t>Measurement Error </a:t>
                </a:r>
              </a:p>
              <a:p>
                <a:pPr lvl="1"/>
                <a:r>
                  <a:rPr lang="en-US" dirty="0"/>
                  <a:t>Missing Data, Sample selection or self-selection, an</a:t>
                </a:r>
              </a:p>
              <a:p>
                <a:pPr lvl="1"/>
                <a:r>
                  <a:rPr lang="en-US" dirty="0"/>
                  <a:t>Simultaneity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3651-347A-73EE-C5FC-205234E7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5E79-D24B-77AA-E54D-E63C94AE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8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0C9-BFAC-8FED-1BF9-08278B7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4008-9D08-AD30-0789-6D67205E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Expected Value and Variance of OLS Estimator</a:t>
            </a:r>
          </a:p>
          <a:p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Simultaneity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Overidentification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Measurement Error Data</a:t>
            </a:r>
          </a:p>
        </p:txBody>
      </p:sp>
    </p:spTree>
    <p:extLst>
      <p:ext uri="{BB962C8B-B14F-4D97-AF65-F5344CB8AC3E}">
        <p14:creationId xmlns:p14="http://schemas.microsoft.com/office/powerpoint/2010/main" val="227742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690-BBF8-AEAD-3131-BD6E49C1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Is the bias that occurs in the OLS estimators when a relevant variable is omitted from the regression</a:t>
                </a:r>
              </a:p>
              <a:p>
                <a:pPr lvl="1"/>
                <a:r>
                  <a:rPr lang="en-US" dirty="0"/>
                  <a:t>We may have </a:t>
                </a:r>
                <a:r>
                  <a:rPr lang="en-US" dirty="0" err="1"/>
                  <a:t>misspecified</a:t>
                </a:r>
                <a:r>
                  <a:rPr lang="en-US" dirty="0"/>
                  <a:t>/underspecified the model</a:t>
                </a:r>
              </a:p>
              <a:p>
                <a:pPr lvl="1"/>
                <a:r>
                  <a:rPr lang="en-US" dirty="0"/>
                  <a:t>If we omit a confounding variable, then we will have omitted variable bias</a:t>
                </a:r>
              </a:p>
              <a:p>
                <a:r>
                  <a:rPr lang="en-US" dirty="0"/>
                  <a:t>Suppose we have a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wages,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education,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 ability</a:t>
                </a:r>
              </a:p>
              <a:p>
                <a:r>
                  <a:rPr lang="en-US" dirty="0"/>
                  <a:t>We estimate the following model instead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5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82F0-3325-17A1-FFCE-FC8F0C0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omit the unobserved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5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720D-CAF5-6245-94FA-3EBDE607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Direction of the Bias</a:t>
                </a:r>
              </a:p>
              <a:p>
                <a:pPr lvl="1"/>
                <a:r>
                  <a:rPr lang="en-US" dirty="0"/>
                  <a:t>We should be able to hypothesis the direction of the bias using theory</a:t>
                </a:r>
              </a:p>
              <a:p>
                <a:r>
                  <a:rPr lang="en-US" dirty="0"/>
                  <a:t>The direction depends upon: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education and wages have a positive covariance and ability and wages also have a positive covariance</a:t>
                </a:r>
              </a:p>
              <a:p>
                <a:pPr lvl="1"/>
                <a:r>
                  <a:rPr lang="en-US" dirty="0"/>
                  <a:t>Therefore, omitting ability from our model means that education coefficient will be upward biased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0093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39" t="-6667" r="-140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110345" r="-20187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203333" r="-20187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20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20BC-0302-B1E6-B7DD-EDF887E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Upward Bias</a:t>
                </a:r>
              </a:p>
              <a:p>
                <a:pPr lvl="1"/>
                <a:r>
                  <a:rPr lang="en-US" dirty="0"/>
                  <a:t>The expected value of our estimator is upward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Downward Bias</a:t>
                </a:r>
              </a:p>
              <a:p>
                <a:pPr lvl="1"/>
                <a:r>
                  <a:rPr lang="en-US" dirty="0"/>
                  <a:t>The expected value of our estimator is downward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Biased toward zero</a:t>
                </a:r>
              </a:p>
              <a:p>
                <a:pPr lvl="1"/>
                <a:r>
                  <a:rPr lang="en-US" dirty="0"/>
                  <a:t>Closer to zero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downward biased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negative,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upward biased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6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B9A-9AE6-6A40-3CCE-7784D55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reiterate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unobserved, </a:t>
                </a:r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bias will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OLS estimator will be </a:t>
                </a:r>
              </a:p>
              <a:p>
                <a:pPr lvl="1"/>
                <a:r>
                  <a:rPr lang="en-US" dirty="0"/>
                  <a:t>Biased and inconsistent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FF7F-60FE-9DD7-B939-BE3C37D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79E-363F-7C88-503E-CC0F70BA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Go the economic theory</a:t>
            </a:r>
          </a:p>
          <a:p>
            <a:pPr lvl="2"/>
            <a:r>
              <a:rPr lang="en-US" dirty="0"/>
              <a:t>What should be included?</a:t>
            </a:r>
          </a:p>
          <a:p>
            <a:pPr lvl="1"/>
            <a:r>
              <a:rPr lang="en-US" dirty="0"/>
              <a:t>Go to the literature</a:t>
            </a:r>
          </a:p>
          <a:p>
            <a:pPr lvl="2"/>
            <a:r>
              <a:rPr lang="en-US" dirty="0"/>
              <a:t>What have others done?</a:t>
            </a:r>
          </a:p>
          <a:p>
            <a:pPr lvl="1"/>
            <a:r>
              <a:rPr lang="en-US" dirty="0"/>
              <a:t>Test for misspecification – RESET test, F-Test </a:t>
            </a:r>
          </a:p>
          <a:p>
            <a:pPr lvl="2"/>
            <a:r>
              <a:rPr lang="en-US" dirty="0"/>
              <a:t>Next Section</a:t>
            </a:r>
          </a:p>
          <a:p>
            <a:pPr lvl="1"/>
            <a:r>
              <a:rPr lang="en-US" dirty="0"/>
              <a:t>Get a better research design </a:t>
            </a:r>
          </a:p>
          <a:p>
            <a:pPr lvl="2"/>
            <a:r>
              <a:rPr lang="en-US" dirty="0"/>
              <a:t>Panel data, instrumental variables (covered in Econ 645 and in-depth in ECON 672)</a:t>
            </a:r>
          </a:p>
          <a:p>
            <a:pPr lvl="2"/>
            <a:r>
              <a:rPr lang="en-US" dirty="0"/>
              <a:t>Difference-in-difference, two-way fixed effects, regression discontinuity, matching (covered in Econ 672)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7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F590-E9F3-E9FA-70BF-029156A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Misspecification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EEF3-C511-1916-B58C-A916D820E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5304-0906-B44A-4C00-48D76F1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3E41-0050-1A94-3CAC-96FE5E63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when the functional form is </a:t>
            </a:r>
            <a:r>
              <a:rPr lang="en-US" dirty="0" err="1"/>
              <a:t>misspecified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 best, we can have biased standard errors</a:t>
            </a:r>
          </a:p>
          <a:p>
            <a:pPr lvl="2"/>
            <a:r>
              <a:rPr lang="en-US" dirty="0"/>
              <a:t>(E.g.: missing data in the dependent variable)</a:t>
            </a:r>
          </a:p>
          <a:p>
            <a:pPr lvl="1"/>
            <a:r>
              <a:rPr lang="en-US" dirty="0"/>
              <a:t>At worst, we can have biased coefficients of the OLS estimator</a:t>
            </a:r>
          </a:p>
          <a:p>
            <a:pPr lvl="2"/>
            <a:r>
              <a:rPr lang="en-US" dirty="0"/>
              <a:t>(E.g.: omitted variables, etc.)</a:t>
            </a:r>
          </a:p>
          <a:p>
            <a:r>
              <a:rPr lang="en-US" dirty="0"/>
              <a:t>Functional Form Misspecification</a:t>
            </a:r>
          </a:p>
          <a:p>
            <a:pPr lvl="1"/>
            <a:r>
              <a:rPr lang="en-US" dirty="0"/>
              <a:t>A model suffers from function form misspecification when it does not properly address the relationship between the dependent and independent variables</a:t>
            </a:r>
          </a:p>
          <a:p>
            <a:pPr lvl="1"/>
            <a:r>
              <a:rPr lang="en-US" dirty="0"/>
              <a:t>Is a special case of omitted variable, when the omitted variable is a function of an explanatory variable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9F8C-5F61-FF56-D740-F251643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Experience and Education in a Mincer Equation is an example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Let’s say we have a true population model for wage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some important functional forms </a:t>
                </a:r>
              </a:p>
              <a:p>
                <a:pPr lvl="1"/>
                <a:r>
                  <a:rPr lang="en-US" dirty="0"/>
                  <a:t>Natural log of wages</a:t>
                </a:r>
              </a:p>
              <a:p>
                <a:pPr lvl="1"/>
                <a:r>
                  <a:rPr lang="en-US" dirty="0"/>
                  <a:t>The quadratic for experience</a:t>
                </a:r>
              </a:p>
              <a:p>
                <a:pPr lvl="1"/>
                <a:r>
                  <a:rPr lang="en-US" dirty="0"/>
                  <a:t>The interaction between education and female</a:t>
                </a:r>
              </a:p>
              <a:p>
                <a:pPr lvl="2"/>
                <a:r>
                  <a:rPr lang="en-US" dirty="0"/>
                  <a:t>We say that female have a different intercept than men, and</a:t>
                </a:r>
              </a:p>
              <a:p>
                <a:pPr lvl="2"/>
                <a:r>
                  <a:rPr lang="en-US" dirty="0"/>
                  <a:t>We say that the slope for education for women is different from men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6C7-DDA7-730A-95CB-032322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6520-E1EE-1785-D2E7-31C5757D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for misspecification</a:t>
            </a:r>
          </a:p>
          <a:p>
            <a:pPr lvl="1"/>
            <a:r>
              <a:rPr lang="en-US" dirty="0"/>
              <a:t>F-Tests for joint exclusion restriction</a:t>
            </a:r>
          </a:p>
          <a:p>
            <a:pPr lvl="1"/>
            <a:r>
              <a:rPr lang="en-US" dirty="0"/>
              <a:t>RESET Test</a:t>
            </a:r>
          </a:p>
          <a:p>
            <a:pPr lvl="1"/>
            <a:r>
              <a:rPr lang="en-US" dirty="0"/>
              <a:t>Data transformations</a:t>
            </a:r>
          </a:p>
          <a:p>
            <a:pPr lvl="1"/>
            <a:r>
              <a:rPr lang="en-US" dirty="0"/>
              <a:t>Non-nested tests</a:t>
            </a:r>
          </a:p>
          <a:p>
            <a:pPr lvl="1"/>
            <a:r>
              <a:rPr lang="en-US" dirty="0"/>
              <a:t>Look for outliers</a:t>
            </a:r>
          </a:p>
          <a:p>
            <a:r>
              <a:rPr lang="en-US" dirty="0"/>
              <a:t>How to Test for misspecification</a:t>
            </a:r>
          </a:p>
          <a:p>
            <a:pPr lvl="1"/>
            <a:r>
              <a:rPr lang="en-US" dirty="0"/>
              <a:t>We can detect if we have functional form problems</a:t>
            </a:r>
          </a:p>
          <a:p>
            <a:pPr lvl="1"/>
            <a:r>
              <a:rPr lang="en-US" dirty="0"/>
              <a:t>F-Test for joint exclusion restriction</a:t>
            </a:r>
          </a:p>
          <a:p>
            <a:pPr lvl="1"/>
            <a:r>
              <a:rPr lang="en-US" dirty="0"/>
              <a:t>Regression Specification Error Test (RESET)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BED-DABB-6DF0-88FD-7171C5D0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ECON 645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DF4-AC0F-0E51-89CC-E027D052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off of ECON 644</a:t>
            </a:r>
          </a:p>
          <a:p>
            <a:r>
              <a:rPr lang="en-US" dirty="0"/>
              <a:t>Dealing with endogeneity</a:t>
            </a:r>
          </a:p>
          <a:p>
            <a:pPr lvl="1"/>
            <a:r>
              <a:rPr lang="en-US" dirty="0"/>
              <a:t>Using Instrumental Variables</a:t>
            </a:r>
          </a:p>
          <a:p>
            <a:pPr lvl="1"/>
            <a:r>
              <a:rPr lang="en-US" dirty="0"/>
              <a:t>Using Panel Data </a:t>
            </a:r>
          </a:p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Logit and </a:t>
            </a:r>
            <a:r>
              <a:rPr lang="en-US" dirty="0" err="1"/>
              <a:t>Probit</a:t>
            </a:r>
            <a:endParaRPr lang="en-US" dirty="0"/>
          </a:p>
          <a:p>
            <a:pPr lvl="1"/>
            <a:r>
              <a:rPr lang="en-US" dirty="0"/>
              <a:t>Tobit</a:t>
            </a:r>
          </a:p>
          <a:p>
            <a:pPr lvl="1"/>
            <a:r>
              <a:rPr lang="en-US" dirty="0"/>
              <a:t>Poisson and Negative Binomial</a:t>
            </a:r>
          </a:p>
          <a:p>
            <a:r>
              <a:rPr lang="en-US" dirty="0"/>
              <a:t>Time Series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1484-53A5-CE2E-87D1-88C994A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F-Test for joint exclusion restriction</a:t>
                </a:r>
              </a:p>
              <a:p>
                <a:pPr lvl="1"/>
                <a:r>
                  <a:rPr lang="en-US" dirty="0"/>
                  <a:t>Calculate an F-stat to test a restricted model compared to an unrestricted model</a:t>
                </a:r>
              </a:p>
              <a:p>
                <a:pPr lvl="1"/>
                <a:r>
                  <a:rPr lang="en-US" dirty="0"/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restricted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unrestricted model</a:t>
                </a:r>
              </a:p>
              <a:p>
                <a:pPr lvl="1"/>
                <a:r>
                  <a:rPr lang="en-US" b="0" dirty="0"/>
                  <a:t>Numerator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Denominator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9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RESET Test</a:t>
                </a:r>
              </a:p>
              <a:p>
                <a:pPr lvl="1"/>
                <a:r>
                  <a:rPr lang="en-US" dirty="0"/>
                  <a:t>This is a test to detect general functional form misspecification</a:t>
                </a:r>
              </a:p>
              <a:p>
                <a:r>
                  <a:rPr lang="en-US" dirty="0"/>
                  <a:t>The idea</a:t>
                </a:r>
              </a:p>
              <a:p>
                <a:pPr lvl="1"/>
                <a:r>
                  <a:rPr lang="en-US" dirty="0"/>
                  <a:t>The test adds polynomials in the OLS fitted values to the equation to detect general kinds of functional form misspecification</a:t>
                </a:r>
              </a:p>
              <a:p>
                <a:pPr lvl="1"/>
                <a:r>
                  <a:rPr lang="en-US" dirty="0"/>
                  <a:t>We use this to test if we have missed any important nonlinearities </a:t>
                </a:r>
              </a:p>
              <a:p>
                <a:r>
                  <a:rPr lang="en-US" dirty="0"/>
                  <a:t>Implementing RESET Test</a:t>
                </a:r>
              </a:p>
              <a:p>
                <a:pPr lvl="1"/>
                <a:r>
                  <a:rPr lang="en-US" dirty="0"/>
                  <a:t>Assume we have a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we want to test the functional form</a:t>
                </a:r>
              </a:p>
              <a:p>
                <a:pPr lvl="1"/>
                <a:r>
                  <a:rPr lang="en-US" dirty="0"/>
                  <a:t>Estimate the model and predict the fitted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  <a:blipFill>
                <a:blip r:embed="rId2"/>
                <a:stretch>
                  <a:fillRect l="-1086" t="-2228" b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4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just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an F-statistic for joint exclusion restriction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null hypothesis is that our original model is correctly specified</a:t>
                </a:r>
              </a:p>
              <a:p>
                <a:pPr lvl="2"/>
                <a:r>
                  <a:rPr lang="en-US" b="0" dirty="0"/>
                  <a:t>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latin typeface="Cambria Math" panose="02040503050406030204" pitchFamily="18" charset="0"/>
                  </a:rPr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reject the null hypothesis</a:t>
                </a:r>
              </a:p>
              <a:p>
                <a:pPr lvl="1"/>
                <a:r>
                  <a:rPr lang="en-US" dirty="0"/>
                  <a:t>We have a functional form misspecification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0CAE-242F-9842-C938-E78810F5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  <a:p>
            <a:pPr lvl="1"/>
            <a:r>
              <a:rPr lang="en-US" dirty="0"/>
              <a:t>It cannot tell us the correct functional form only that the current functional form is </a:t>
            </a:r>
            <a:r>
              <a:rPr lang="en-US" dirty="0" err="1"/>
              <a:t>misspecified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It does not provide guidance on what is </a:t>
            </a:r>
            <a:r>
              <a:rPr lang="en-US" dirty="0" err="1"/>
              <a:t>misspecified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It does not pick up omitted variable when the omitted variables are linear</a:t>
            </a:r>
          </a:p>
          <a:p>
            <a:pPr lvl="1"/>
            <a:r>
              <a:rPr lang="en-US" dirty="0"/>
              <a:t>It does not pick up on any heteroskedasticity</a:t>
            </a:r>
          </a:p>
          <a:p>
            <a:pPr lvl="1"/>
            <a:r>
              <a:rPr lang="en-US" dirty="0"/>
              <a:t>We need to go to economic theory and literature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9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866-6D7C-AC1D-2D8F-C32BC837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Nested Models</a:t>
                </a:r>
              </a:p>
              <a:p>
                <a:pPr lvl="1"/>
                <a:r>
                  <a:rPr lang="en-US" dirty="0"/>
                  <a:t>Nested models are specials cases of the other</a:t>
                </a:r>
              </a:p>
              <a:p>
                <a:pPr lvl="1"/>
                <a:r>
                  <a:rPr lang="en-US" dirty="0"/>
                  <a:t>E.g.: Restricted vs Unrestricted Model</a:t>
                </a:r>
              </a:p>
              <a:p>
                <a:pPr lvl="2"/>
                <a:r>
                  <a:rPr lang="en-US" b="0" dirty="0"/>
                  <a:t>Restricte</a:t>
                </a:r>
                <a:r>
                  <a:rPr lang="en-US" dirty="0"/>
                  <a:t>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are testing restricted and unrestricted models with our F-statistic, this is a case of nested models</a:t>
                </a:r>
              </a:p>
              <a:p>
                <a:pPr lvl="1"/>
                <a:r>
                  <a:rPr lang="en-US" dirty="0"/>
                  <a:t>We use the F-test for joint exclusion restriction testing for nested models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77F2-003C-44FC-75A5-D1212EB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Non-nested Models</a:t>
                </a:r>
              </a:p>
              <a:p>
                <a:pPr lvl="1"/>
                <a:r>
                  <a:rPr lang="en-US" dirty="0"/>
                  <a:t>These are two or more models are that cannot be written as specials cases of the other model(s)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h𝑟𝑠𝑦𝑟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𝑟𝑏𝑖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F-statistic joint exclusion restriction will not work here</a:t>
                </a:r>
              </a:p>
              <a:p>
                <a:pPr lvl="1"/>
                <a:r>
                  <a:rPr lang="en-US" dirty="0"/>
                  <a:t>Only works on nested models</a:t>
                </a:r>
              </a:p>
              <a:p>
                <a:pPr lvl="1"/>
                <a:r>
                  <a:rPr lang="en-US" dirty="0"/>
                  <a:t>We could do a composite and test from there, but we may fail to reject both parts or reject both explanatory…it’s not ideal for non-nested models</a:t>
                </a:r>
              </a:p>
              <a:p>
                <a:pPr lvl="1"/>
                <a:r>
                  <a:rPr lang="en-US" dirty="0"/>
                  <a:t>Wooldridge suggests comparing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but it does tell us anything about omitted variables</a:t>
                </a:r>
              </a:p>
              <a:p>
                <a:pPr lvl="1"/>
                <a:r>
                  <a:rPr lang="en-US" dirty="0"/>
                  <a:t>This would be a good place to go to economic theory and the literature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0E0-91C3-A326-E294-7156A981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have non-nested models with different function forms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to go to economic theory and the literature</a:t>
                </a:r>
              </a:p>
              <a:p>
                <a:pPr lvl="1"/>
                <a:r>
                  <a:rPr lang="en-US" dirty="0"/>
                  <a:t>It is common to see log-log models in the literature for constant elasticity</a:t>
                </a:r>
              </a:p>
              <a:p>
                <a:pPr lvl="1"/>
                <a:r>
                  <a:rPr lang="en-US" dirty="0"/>
                  <a:t>Log-log models provide helpful interpretation as well</a:t>
                </a:r>
              </a:p>
              <a:p>
                <a:r>
                  <a:rPr lang="en-US" dirty="0"/>
                  <a:t>There are two tests we can do</a:t>
                </a:r>
              </a:p>
              <a:p>
                <a:pPr lvl="1"/>
                <a:r>
                  <a:rPr lang="en-US" dirty="0"/>
                  <a:t>1) Combine the models and do two F-tests</a:t>
                </a:r>
              </a:p>
              <a:p>
                <a:pPr lvl="1"/>
                <a:r>
                  <a:rPr lang="en-US" dirty="0"/>
                  <a:t>2) Use Davidson-MacKinnon test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F-tests with functional form non-nested alternative models</a:t>
                </a:r>
              </a:p>
              <a:p>
                <a:pPr lvl="1"/>
                <a:r>
                  <a:rPr lang="en-US" dirty="0"/>
                  <a:t>Combine the two non-nested models into one and then test joint exclusion restrictions for both as special cases using F-statistics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You may fail to reject both or you may reject both tests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Davidson-MacKinnon Test for functional form non-nested alternatives</a:t>
                </a:r>
              </a:p>
              <a:p>
                <a:pPr lvl="1"/>
                <a:r>
                  <a:rPr lang="en-US" dirty="0"/>
                  <a:t>The approach is if one model is the true model, then the fitted values of the alternative model will be significant</a:t>
                </a:r>
              </a:p>
              <a:p>
                <a:r>
                  <a:rPr lang="en-US" dirty="0"/>
                  <a:t>First,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to 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46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Next, if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to our model: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Test </a:t>
                </a:r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clear winner may not emerge: fail to reject both or reject both</a:t>
                </a:r>
              </a:p>
              <a:p>
                <a:pPr lvl="1"/>
                <a:r>
                  <a:rPr lang="en-US" dirty="0"/>
                  <a:t>Even if we reject one model, it may be rejected for a variety of functional form misspecification and the other model may not be the true model</a:t>
                </a:r>
              </a:p>
              <a:p>
                <a:r>
                  <a:rPr lang="en-US" dirty="0"/>
                  <a:t>These test focuses on explanatory variables,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an important consideration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3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510F-08E1-2DCA-C29C-BEE85CF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8074-DA14-106F-8BFB-3B463AC2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Expected Value and Variance of OLS Estimators</a:t>
            </a:r>
          </a:p>
          <a:p>
            <a:pPr lvl="1"/>
            <a:r>
              <a:rPr lang="en-US" dirty="0"/>
              <a:t>Gauss-Markov Assumptions</a:t>
            </a:r>
          </a:p>
          <a:p>
            <a:pPr lvl="1"/>
            <a:r>
              <a:rPr lang="en-US" dirty="0"/>
              <a:t>Unbiasedness, Consistency, and Efficiency</a:t>
            </a:r>
          </a:p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Endogeneity and Endogenous Explanatory Variables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Missing Data on Independent Variables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Missing Data on Dependent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3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FE9-F81A-0CC4-5094-D7E010E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CB85-A682-EB12-9A07-1429EDCD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Go the economic theory</a:t>
            </a:r>
          </a:p>
          <a:p>
            <a:pPr lvl="2"/>
            <a:r>
              <a:rPr lang="en-US" dirty="0"/>
              <a:t>What should be included?</a:t>
            </a:r>
          </a:p>
          <a:p>
            <a:pPr lvl="1"/>
            <a:r>
              <a:rPr lang="en-US" dirty="0"/>
              <a:t>Go to the literature</a:t>
            </a:r>
          </a:p>
          <a:p>
            <a:pPr lvl="2"/>
            <a:r>
              <a:rPr lang="en-US" dirty="0"/>
              <a:t>What have others done?</a:t>
            </a:r>
          </a:p>
          <a:p>
            <a:pPr lvl="1"/>
            <a:r>
              <a:rPr lang="en-US" dirty="0"/>
              <a:t>Test, Test, Test</a:t>
            </a:r>
          </a:p>
        </p:txBody>
      </p:sp>
    </p:spTree>
    <p:extLst>
      <p:ext uri="{BB962C8B-B14F-4D97-AF65-F5344CB8AC3E}">
        <p14:creationId xmlns:p14="http://schemas.microsoft.com/office/powerpoint/2010/main" val="96651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61A4-2FB4-6DAE-4A23-8641E763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Measurement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2C12-9B98-DB35-FB0F-DB1251D1C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8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22EB-E0A5-DE1B-55A4-83E15D4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EF72-36F8-A8CC-1699-88D25FF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The variable that we do not observe has a well-defined, quantitative meaning, such as margins tax rate, wages, wealth, etc., </a:t>
            </a:r>
          </a:p>
          <a:p>
            <a:pPr lvl="1"/>
            <a:r>
              <a:rPr lang="en-US" dirty="0"/>
              <a:t>However, our recorded measures of the variable may contain errors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Reported income vs actual income (CPS vs IRS admin data)</a:t>
            </a:r>
          </a:p>
          <a:p>
            <a:r>
              <a:rPr lang="en-US" dirty="0"/>
              <a:t>Proxy variable vs measurement error</a:t>
            </a:r>
          </a:p>
          <a:p>
            <a:pPr lvl="1"/>
            <a:r>
              <a:rPr lang="en-US" dirty="0"/>
              <a:t>A proxy variable is a variable that we us to control for an unobserved confounder</a:t>
            </a:r>
          </a:p>
          <a:p>
            <a:pPr lvl="1"/>
            <a:r>
              <a:rPr lang="en-US" dirty="0"/>
              <a:t>Measurement error are errors within a well-defined quantitative variable</a:t>
            </a:r>
          </a:p>
          <a:p>
            <a:pPr lvl="1"/>
            <a:r>
              <a:rPr lang="en-US" dirty="0"/>
              <a:t>Note: both have similar consequences but are different concepts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4D3-9615-DD75-A806-FC69B0DB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4048-E73D-0D50-4A1D-37D9232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two types of measurement errors</a:t>
            </a:r>
          </a:p>
          <a:p>
            <a:pPr lvl="1"/>
            <a:r>
              <a:rPr lang="en-US" dirty="0"/>
              <a:t>Measurement Error in Dependent Variables</a:t>
            </a:r>
          </a:p>
          <a:p>
            <a:pPr lvl="1"/>
            <a:r>
              <a:rPr lang="en-US" dirty="0"/>
              <a:t>Measurement Error in Independent Variables</a:t>
            </a:r>
          </a:p>
          <a:p>
            <a:r>
              <a:rPr lang="en-US" dirty="0"/>
              <a:t>Both have consequences for our OLS estimator</a:t>
            </a:r>
          </a:p>
          <a:p>
            <a:pPr lvl="1"/>
            <a:r>
              <a:rPr lang="en-US" dirty="0"/>
              <a:t>At best, we’ll have larger standard errors of our OLS estimator</a:t>
            </a:r>
          </a:p>
          <a:p>
            <a:pPr lvl="1"/>
            <a:r>
              <a:rPr lang="en-US" dirty="0"/>
              <a:t>At worst, the OLS estimator will be biased and inconsistent</a:t>
            </a:r>
          </a:p>
        </p:txBody>
      </p:sp>
    </p:spTree>
    <p:extLst>
      <p:ext uri="{BB962C8B-B14F-4D97-AF65-F5344CB8AC3E}">
        <p14:creationId xmlns:p14="http://schemas.microsoft.com/office/powerpoint/2010/main" val="405014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happens when we have measurement error in the dependent variable?</a:t>
                </a:r>
              </a:p>
              <a:p>
                <a:pPr lvl="1"/>
                <a:r>
                  <a:rPr lang="en-US" dirty="0"/>
                  <a:t>It can OLS estimator bias or inconsistent in certain situations</a:t>
                </a:r>
              </a:p>
              <a:p>
                <a:pPr lvl="1"/>
                <a:r>
                  <a:rPr lang="en-US" dirty="0"/>
                  <a:t>It does increase the make the standard errors larger</a:t>
                </a:r>
              </a:p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observed measure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our measurement error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regress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Consequences of measurement error in the dependent variable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our assumptions hold and the OLS estimator is unbiased and consistent</a:t>
                </a:r>
              </a:p>
              <a:p>
                <a:r>
                  <a:rPr lang="en-US" dirty="0"/>
                  <a:t>However, the standard errors get larger</a:t>
                </a:r>
              </a:p>
              <a:p>
                <a:pPr lvl="1"/>
                <a:r>
                  <a:rPr lang="en-US" dirty="0"/>
                  <a:t>Our error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Bottom line</a:t>
                </a:r>
              </a:p>
              <a:p>
                <a:pPr lvl="1"/>
                <a:r>
                  <a:rPr lang="en-US" dirty="0"/>
                  <a:t>As long as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uncorrelated with our explanatory variables, then OLS estimator remains unbiased and consistent</a:t>
                </a:r>
              </a:p>
              <a:p>
                <a:pPr lvl="1"/>
                <a:r>
                  <a:rPr lang="en-US" dirty="0"/>
                  <a:t>If the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correlated with our explanatory variables, then the OLS estimator is biased and inconsistent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0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CB43-A2A8-DABC-986E-4464AD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Measurement Error in Independent Variables</a:t>
                </a:r>
              </a:p>
              <a:p>
                <a:pPr lvl="1"/>
                <a:r>
                  <a:rPr lang="en-US" dirty="0"/>
                  <a:t>This is usually our main concern with measurement error</a:t>
                </a:r>
              </a:p>
              <a:p>
                <a:r>
                  <a:rPr lang="en-US" dirty="0"/>
                  <a:t>Consequences of Measurement Errors In Independent Variable(s)</a:t>
                </a:r>
              </a:p>
              <a:p>
                <a:pPr lvl="1"/>
                <a:r>
                  <a:rPr lang="en-US" dirty="0"/>
                  <a:t>The OLS estimator is biased and inconsistent</a:t>
                </a:r>
              </a:p>
              <a:p>
                <a:pPr lvl="1"/>
                <a:r>
                  <a:rPr lang="en-US" dirty="0"/>
                  <a:t>Measurement error in our explanatory variables is a concern when the data collected differ from the variables that influence economic behaviors by economic agents (individuals, family, firms, etc.)</a:t>
                </a:r>
              </a:p>
              <a:p>
                <a:r>
                  <a:rPr lang="en-US" dirty="0"/>
                  <a:t>There are two extreme cases for measurement error in independent variables we will cover first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1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our simple regression model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All of our Gauss-Markov assumption are satisfied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unobserved measure (e.g.: actual income)</a:t>
                </a:r>
              </a:p>
              <a:p>
                <a:pPr lvl="1"/>
                <a:r>
                  <a:rPr lang="en-US" b="0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our measure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(e.g.: reported income)</a:t>
                </a:r>
              </a:p>
              <a:p>
                <a:r>
                  <a:rPr lang="en-US" dirty="0"/>
                  <a:t>Where our measurement error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positive, negative, or zero across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average measurement error in the population is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Such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controlling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Properties of OLS Estimator under two different assumptions</a:t>
                </a:r>
              </a:p>
              <a:p>
                <a:r>
                  <a:rPr lang="en-US" dirty="0"/>
                  <a:t>First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measurement error is uncorrelated with the observe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Properties of OLS under this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unbiased and consistent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Measurement error increases error variance under this assumption</a:t>
                </a:r>
              </a:p>
              <a:p>
                <a:r>
                  <a:rPr lang="en-US" dirty="0"/>
                  <a:t>This is typically not the focus when discussing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4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518-1AD4-A27E-B78E-A08A120C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assumption is called the Classical Errors-in-Variables (CEV) assumption</a:t>
                </a:r>
              </a:p>
              <a:p>
                <a:pPr lvl="1"/>
                <a:r>
                  <a:rPr lang="en-US" dirty="0"/>
                  <a:t>Measurement error is uncorrelated with the </a:t>
                </a:r>
                <a:r>
                  <a:rPr lang="en-US" b="1" i="1" dirty="0"/>
                  <a:t>unobserved</a:t>
                </a:r>
                <a:r>
                  <a:rPr lang="en-US" dirty="0"/>
                  <a:t>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Measurement error under CEV is equal to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the typical problem we expect, but it is still an assumption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156-9FE9-A735-7286-21D11D8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433F-B768-8F29-26D3-91159EE3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7EA8-FBBB-FC23-5966-EC96B53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OLS under CEV assumption</a:t>
                </a:r>
              </a:p>
              <a:p>
                <a:pPr lvl="1"/>
                <a:r>
                  <a:rPr lang="en-US" dirty="0"/>
                  <a:t>OLS will be biased and inconsistent under CEV assumption</a:t>
                </a:r>
              </a:p>
              <a:p>
                <a:r>
                  <a:rPr lang="en-US" dirty="0"/>
                  <a:t>Why is it biased?</a:t>
                </a:r>
              </a:p>
              <a:p>
                <a:pPr lvl="1"/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correlated with the composite error term </a:t>
                </a:r>
              </a:p>
              <a:p>
                <a:pPr lvl="1"/>
                <a:r>
                  <a:rPr lang="en-US" dirty="0"/>
                  <a:t>Even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Inconsistent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94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D97-D7E1-F4DF-DE5B-341BC97F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Attenuation Bias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samples get larger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probability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will be closer to 0 than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estimated OLS parameter will be attenuated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underestimate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then biases will be small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25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EAB9-E982-7662-22FE-DAD72E80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assumption is correct?</a:t>
                </a:r>
              </a:p>
              <a:p>
                <a:pPr lvl="1"/>
                <a:r>
                  <a:rPr lang="en-US" dirty="0"/>
                  <a:t>While CEV assumption is more plausible, the truth may remain between the polar assumptions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OLS is inconsistent</a:t>
                </a:r>
              </a:p>
              <a:p>
                <a:r>
                  <a:rPr lang="en-US" dirty="0"/>
                  <a:t>Measurement Error Consequences</a:t>
                </a:r>
              </a:p>
              <a:p>
                <a:pPr lvl="1"/>
                <a:r>
                  <a:rPr lang="en-US" dirty="0"/>
                  <a:t>At best, it will increase variance of the OLS estimator</a:t>
                </a:r>
              </a:p>
              <a:p>
                <a:pPr lvl="1"/>
                <a:r>
                  <a:rPr lang="en-US" dirty="0"/>
                  <a:t>At worst, the OLS estimator will be biased and inconsistent</a:t>
                </a:r>
              </a:p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Sensitivity Tests – report a range of results</a:t>
                </a:r>
              </a:p>
              <a:p>
                <a:pPr lvl="1"/>
                <a:r>
                  <a:rPr lang="en-US" dirty="0"/>
                  <a:t>Find a good instrument (difficult, but will be discussed next week)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6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28-71DE-FF0F-FACA-FE31B37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Proxy variables</a:t>
                </a:r>
              </a:p>
              <a:p>
                <a:pPr lvl="1"/>
                <a:r>
                  <a:rPr lang="en-US" dirty="0"/>
                  <a:t>This is a variable that is related but not identical to an unobserved explanatory variable</a:t>
                </a:r>
              </a:p>
              <a:p>
                <a:pPr lvl="1"/>
                <a:r>
                  <a:rPr lang="en-US" dirty="0"/>
                  <a:t>It is a possible solution to omitted variable bias, but it does have its drawbacks</a:t>
                </a:r>
              </a:p>
              <a:p>
                <a:r>
                  <a:rPr lang="en-US" dirty="0"/>
                  <a:t>Example: Let’s say we want to estimate the returns to education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is a confounder for education and wages and ability is unobserved</a:t>
                </a:r>
              </a:p>
              <a:p>
                <a:pPr lvl="1"/>
                <a:r>
                  <a:rPr lang="en-US" dirty="0"/>
                  <a:t>We can use a proxy variable for ability, such as IQ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29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EA9B-E55C-434E-1F41-0ECFEBCF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unobserved confounding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has a relationship with our measured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the proxy variable as a plug-in solution to the omitted variable bias problem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a few assumptions to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our standard Gauss-Markov fourth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0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EA36-0FE1-6C01-2AF4-F2CD51D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Plug in our proxy variable to 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composite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Our new 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Consequences of using proxy variables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prior assumptions fail and the OLS estimator becomes biased and inconsistent</a:t>
                </a:r>
              </a:p>
              <a:p>
                <a:pPr lvl="1"/>
                <a:r>
                  <a:rPr lang="en-US" dirty="0"/>
                  <a:t>For example, we know that IQ is correlated with ability, but it also correlated with education</a:t>
                </a:r>
              </a:p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Use a more rigorous research design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39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BBD0-DD80-1F8F-2D75-6900955B1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Endogeneity: Missing Data and Outliers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B108-112A-47EF-34A9-6C1387F6A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missing data on the OLS estimator depends upon why the data are missing</a:t>
            </a:r>
          </a:p>
          <a:p>
            <a:r>
              <a:rPr lang="en-US" dirty="0"/>
              <a:t>There are two considerations with missing data</a:t>
            </a:r>
          </a:p>
          <a:p>
            <a:pPr lvl="1"/>
            <a:r>
              <a:rPr lang="en-US" dirty="0"/>
              <a:t>Random missing data</a:t>
            </a:r>
          </a:p>
          <a:p>
            <a:pPr lvl="1"/>
            <a:r>
              <a:rPr lang="en-US" dirty="0"/>
              <a:t>Nonrandom missing data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Any observation that is missing data in either the dependent or independent variables will cannot be used in a multivariate regression, it will be dropped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are missing at random</a:t>
            </a:r>
          </a:p>
          <a:p>
            <a:pPr lvl="1"/>
            <a:r>
              <a:rPr lang="en-US" dirty="0"/>
              <a:t>This does not violate the second Gauss-Markov assumption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GMA is that we have a random sampling of observations </a:t>
            </a:r>
          </a:p>
          <a:p>
            <a:r>
              <a:rPr lang="en-US" dirty="0"/>
              <a:t>Consequences of data missing at random</a:t>
            </a:r>
          </a:p>
          <a:p>
            <a:pPr lvl="1"/>
            <a:r>
              <a:rPr lang="en-US" dirty="0"/>
              <a:t>OLS estimators remain unbiased and consistent</a:t>
            </a:r>
          </a:p>
          <a:p>
            <a:pPr lvl="1"/>
            <a:r>
              <a:rPr lang="en-US" dirty="0"/>
              <a:t>The precision of the OLS estimator is reduced due to lower sample size</a:t>
            </a:r>
          </a:p>
          <a:p>
            <a:pPr lvl="1"/>
            <a:r>
              <a:rPr lang="en-US" dirty="0"/>
              <a:t>This means the standard errors of the OLS estimator increase but are not biased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This is not very common in practice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are not randomly missing (nonrandom sampling)</a:t>
            </a:r>
          </a:p>
          <a:p>
            <a:pPr lvl="1"/>
            <a:r>
              <a:rPr lang="en-US" dirty="0"/>
              <a:t>We need to worry about a violation of the 2</a:t>
            </a:r>
            <a:r>
              <a:rPr lang="en-US" baseline="30000" dirty="0"/>
              <a:t>nd</a:t>
            </a:r>
            <a:r>
              <a:rPr lang="en-US" dirty="0"/>
              <a:t> Gauss-Markov assumption on our OLS estimator</a:t>
            </a:r>
          </a:p>
          <a:p>
            <a:r>
              <a:rPr lang="en-US" dirty="0"/>
              <a:t>Consequences depend upon the type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pPr lvl="1"/>
            <a:r>
              <a:rPr lang="en-US" dirty="0"/>
              <a:t>Stratified survey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9A0-6896-8DD5-C5B6-0F060B1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Estimators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OLS estimators to estimate underlying population model parameters (or </a:t>
                </a:r>
                <a:r>
                  <a:rPr lang="en-US" dirty="0" err="1"/>
                  <a:t>estimands</a:t>
                </a:r>
                <a:r>
                  <a:rPr lang="en-US" dirty="0"/>
                  <a:t> – what to estimate)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Gauss-Markov Assumptions</a:t>
                </a:r>
              </a:p>
              <a:p>
                <a:pPr lvl="1"/>
                <a:r>
                  <a:rPr lang="en-US" dirty="0"/>
                  <a:t>When all assumption holds – OLS is BLUE</a:t>
                </a:r>
              </a:p>
              <a:p>
                <a:pPr lvl="1"/>
                <a:r>
                  <a:rPr lang="en-US" dirty="0"/>
                  <a:t>Our OLS estimator is </a:t>
                </a:r>
                <a:r>
                  <a:rPr lang="en-US" b="1" dirty="0"/>
                  <a:t>Unbiased, Consistent, and Efficient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use our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establish OLS is BLUE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under Gauss-Markov assumptions</a:t>
                </a:r>
              </a:p>
              <a:p>
                <a:pPr lvl="1"/>
                <a:r>
                  <a:rPr lang="en-US" dirty="0"/>
                  <a:t>OLS minimizes the sum of squares and when all assumptions are satisfied, then OLS is BLUE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69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Nonrandom sample selection that depends on exogenous explanatory variables that is independent of the error term in our model</a:t>
                </a:r>
              </a:p>
              <a:p>
                <a:r>
                  <a:rPr lang="en-US" dirty="0"/>
                  <a:t>Our OLS estimator can be unbiased and consistent with if the nonrandom sample selection is based upon an exogenous variable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data set included only adults over 35, then we have a nonrandom selection of adults</a:t>
                </a:r>
              </a:p>
              <a:p>
                <a:pPr lvl="1"/>
                <a:r>
                  <a:rPr lang="en-US" dirty="0"/>
                  <a:t>We can have unbiased and consistent OLS estimator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any subset of adults as long as there is enough variation in the nonrandom subset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43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Endogenous sample selection</a:t>
                </a:r>
              </a:p>
              <a:p>
                <a:pPr lvl="1"/>
                <a:r>
                  <a:rPr lang="en-US" dirty="0"/>
                  <a:t>Nonrandom sample selection where selection of sample is related to the dependent variable either directly or through the error term in our model</a:t>
                </a:r>
              </a:p>
              <a:p>
                <a:pPr lvl="1"/>
                <a:r>
                  <a:rPr lang="en-US" dirty="0"/>
                  <a:t>If people with less education are less likely to respond or have missing data</a:t>
                </a:r>
              </a:p>
              <a:p>
                <a:pPr lvl="1"/>
                <a:r>
                  <a:rPr lang="en-US" dirty="0"/>
                  <a:t>Or, if a data set with wages had an variable for IQ score, and individuals with lower than average IQ were omitted due to lack of response</a:t>
                </a:r>
              </a:p>
              <a:p>
                <a:r>
                  <a:rPr lang="en-US" dirty="0"/>
                  <a:t>This is a big concern – think self-selection</a:t>
                </a:r>
              </a:p>
              <a:p>
                <a:pPr lvl="1"/>
                <a:r>
                  <a:rPr lang="en-US" dirty="0"/>
                  <a:t>People self-selection into treatment, sample surveys, etc.</a:t>
                </a:r>
              </a:p>
              <a:p>
                <a:pPr lvl="1"/>
                <a:r>
                  <a:rPr lang="en-US" dirty="0"/>
                  <a:t>For our saving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the same across adults if nonrandom sample selection depends on age and age is endogenous with the error term</a:t>
                </a:r>
              </a:p>
              <a:p>
                <a:r>
                  <a:rPr lang="en-US" dirty="0"/>
                  <a:t>Consequences</a:t>
                </a:r>
              </a:p>
              <a:p>
                <a:pPr lvl="1"/>
                <a:r>
                  <a:rPr lang="en-US" dirty="0"/>
                  <a:t>Biased and inconsistent OLS estimator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4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36-D0DB-E9A4-0C32-24EF64D0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29BC-00AA-0BAF-43F7-DEF92DF8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Other types of endogenous nonrandom sample selection</a:t>
            </a:r>
          </a:p>
          <a:p>
            <a:pPr lvl="1"/>
            <a:r>
              <a:rPr lang="en-US" dirty="0"/>
              <a:t>The variable of interest may not be in the dataset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We are interested in wage offer</a:t>
            </a:r>
          </a:p>
          <a:p>
            <a:pPr lvl="1"/>
            <a:r>
              <a:rPr lang="en-US" dirty="0"/>
              <a:t>For people who work, wage offer is their wage</a:t>
            </a:r>
          </a:p>
          <a:p>
            <a:pPr lvl="1"/>
            <a:r>
              <a:rPr lang="en-US" dirty="0"/>
              <a:t>For people who do not work, they may have a wage offer but choose not to work and we do not observe their wage offer (think reservation wage in a labor supply model).</a:t>
            </a:r>
          </a:p>
          <a:p>
            <a:r>
              <a:rPr lang="en-US" dirty="0"/>
              <a:t>What to Do</a:t>
            </a:r>
          </a:p>
          <a:p>
            <a:pPr lvl="1"/>
            <a:r>
              <a:rPr lang="en-US" dirty="0"/>
              <a:t>We will cover sample selection correction later in the course</a:t>
            </a:r>
          </a:p>
          <a:p>
            <a:pPr lvl="1"/>
            <a:r>
              <a:rPr lang="en-US" dirty="0"/>
              <a:t>Need an appropriate research design to account for self-selection in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142474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Sample</a:t>
            </a:r>
          </a:p>
          <a:p>
            <a:pPr lvl="1"/>
            <a:r>
              <a:rPr lang="en-US" dirty="0"/>
              <a:t>Sometimes we want to oversample smaller groups to have generalizable inferences from surveys (e.g.: oversampling female veterans, LGBTQI+, Latinos/Latinas, paid-sick leave states, etc.)</a:t>
            </a:r>
          </a:p>
          <a:p>
            <a:pPr lvl="1"/>
            <a:r>
              <a:rPr lang="en-US" dirty="0"/>
              <a:t>The population is divided into mutually exclusive, exhaustive groups called strata.  </a:t>
            </a:r>
          </a:p>
          <a:p>
            <a:pPr lvl="1"/>
            <a:r>
              <a:rPr lang="en-US" dirty="0"/>
              <a:t>Some groups are sampled more than others given their size</a:t>
            </a:r>
          </a:p>
          <a:p>
            <a:r>
              <a:rPr lang="en-US" dirty="0"/>
              <a:t>We can use Stata </a:t>
            </a:r>
            <a:r>
              <a:rPr lang="en-US" dirty="0" err="1"/>
              <a:t>svy</a:t>
            </a:r>
            <a:r>
              <a:rPr lang="en-US" dirty="0"/>
              <a:t> commands to account for this type of nonrandom sampling when the stratified survey is a stratified random survey (get the strata and random sample within)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61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F97-7677-A9D4-D4C2-FA9E62EF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1EB0-66EC-57A7-6041-7D67398A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Influential observations that can change the key OLS estimates by a “large” amount if dropped</a:t>
            </a:r>
          </a:p>
          <a:p>
            <a:r>
              <a:rPr lang="en-US" dirty="0"/>
              <a:t>OLS estimators are susceptible to outliers, since OLS estimators minimize the sum of squared residuals</a:t>
            </a:r>
          </a:p>
          <a:p>
            <a:pPr lvl="1"/>
            <a:r>
              <a:rPr lang="en-US" dirty="0"/>
              <a:t>Large residuals either positive or negative can skew the estimates due to the large weight</a:t>
            </a:r>
          </a:p>
          <a:p>
            <a:r>
              <a:rPr lang="en-US" dirty="0"/>
              <a:t>Outliers can come from</a:t>
            </a:r>
          </a:p>
          <a:p>
            <a:pPr lvl="1"/>
            <a:r>
              <a:rPr lang="en-US" dirty="0"/>
              <a:t>Data entry errors – common in admin data: e.g.: OLMS data membership</a:t>
            </a:r>
          </a:p>
          <a:p>
            <a:pPr lvl="1"/>
            <a:r>
              <a:rPr lang="en-US" dirty="0"/>
              <a:t>Sampling from small populations if several members in the population are very different in some aspect relative others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6582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C81-F23D-CBE2-57C1-9013BAAB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4033-5829-49A4-5BB8-9DEF9E7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Bias our OLS estimator – outliers are a type of misspecification (Kennedy, 2008)</a:t>
            </a:r>
          </a:p>
          <a:p>
            <a:r>
              <a:rPr lang="en-US" dirty="0"/>
              <a:t>What to do with outliers?</a:t>
            </a:r>
          </a:p>
          <a:p>
            <a:r>
              <a:rPr lang="en-US" dirty="0"/>
              <a:t>Compute summary statistics to look for data entry problems </a:t>
            </a:r>
          </a:p>
          <a:p>
            <a:pPr lvl="1"/>
            <a:r>
              <a:rPr lang="en-US" dirty="0"/>
              <a:t>Finding extra zero or decimal points incorrectly entered</a:t>
            </a:r>
          </a:p>
          <a:p>
            <a:r>
              <a:rPr lang="en-US" dirty="0"/>
              <a:t>Sensitivity tests – report the results with and without the outliers</a:t>
            </a:r>
          </a:p>
          <a:p>
            <a:r>
              <a:rPr lang="en-US" dirty="0"/>
              <a:t>Generate dummy variables for outlier(s)</a:t>
            </a:r>
          </a:p>
          <a:p>
            <a:pPr lvl="1"/>
            <a:r>
              <a:rPr lang="en-US" dirty="0"/>
              <a:t>You can see how far off the intercept is relative to the other observations</a:t>
            </a:r>
          </a:p>
          <a:p>
            <a:r>
              <a:rPr lang="en-US" dirty="0"/>
              <a:t>Logarithmic transformations </a:t>
            </a:r>
          </a:p>
          <a:p>
            <a:pPr lvl="1"/>
            <a:r>
              <a:rPr lang="en-US" dirty="0"/>
              <a:t>Make outliers less influential </a:t>
            </a:r>
          </a:p>
          <a:p>
            <a:pPr lvl="1"/>
            <a:r>
              <a:rPr lang="en-US" dirty="0"/>
              <a:t>Have constant elasticity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4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BADB-9182-B99A-82F9-6F8821F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Simultaneity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E622-E981-F84D-AC26-1BE9AA05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10FB-5474-9AF4-223C-85A44B85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Simultaneity</a:t>
                </a:r>
              </a:p>
              <a:p>
                <a:pPr lvl="1"/>
                <a:r>
                  <a:rPr lang="en-US" dirty="0"/>
                  <a:t>When at least one explanatory variable in a multivariate regression is determined jointly with the dependent variable</a:t>
                </a:r>
              </a:p>
              <a:p>
                <a:r>
                  <a:rPr lang="en-US" dirty="0"/>
                  <a:t>This is common in economics, e.g.: price and quantity demanded</a:t>
                </a:r>
              </a:p>
              <a:p>
                <a:pPr lvl="1"/>
                <a:r>
                  <a:rPr lang="en-US" dirty="0"/>
                  <a:t>Let’s say we have a labor market: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labor supply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labor demand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unobserved labor demand shifters</a:t>
                </a:r>
              </a:p>
              <a:p>
                <a:pPr lvl="1"/>
                <a:r>
                  <a:rPr lang="en-US" dirty="0"/>
                  <a:t>When trying to implement these models we only observe when marginal costs is equal to the marginal benefit: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7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FC0B-C84C-CF03-F030-CE8E0ABA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 bias</a:t>
            </a:r>
          </a:p>
          <a:p>
            <a:pPr lvl="1"/>
            <a:r>
              <a:rPr lang="en-US" dirty="0"/>
              <a:t>When we use the OLS estimator to estimate the parameters, a bias occurs since the covariance of the endogenous variable and the error term is not zero</a:t>
            </a:r>
          </a:p>
          <a:p>
            <a:pPr lvl="1"/>
            <a:r>
              <a:rPr lang="en-US" dirty="0"/>
              <a:t>Using an OLS estimator will result be biased and inconsistent </a:t>
            </a:r>
          </a:p>
          <a:p>
            <a:r>
              <a:rPr lang="en-US" dirty="0"/>
              <a:t>This leads to an identification problem</a:t>
            </a:r>
          </a:p>
          <a:p>
            <a:pPr lvl="1"/>
            <a:r>
              <a:rPr lang="en-US" dirty="0"/>
              <a:t>How do we identify the unbiased parameter or causal effect of wages on hours when they are jointly determined?</a:t>
            </a:r>
          </a:p>
          <a:p>
            <a:r>
              <a:rPr lang="en-US" dirty="0"/>
              <a:t>We’ll cover simultaneity later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Instrumental Variables/Two-stage least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A6A-E270-A96E-1962-82D4C2F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72BE-D506-5395-517D-DCFA6E9E1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7A86-1A0C-AFDD-0708-7B811A2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OLS Estimator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Different samples will generate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but on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consistent</a:t>
                </a:r>
                <a:r>
                  <a:rPr lang="en-US" dirty="0"/>
                  <a:t> asymptotically </a:t>
                </a:r>
              </a:p>
              <a:p>
                <a:pPr lvl="1"/>
                <a:r>
                  <a:rPr lang="en-US" dirty="0"/>
                  <a:t>Does the probability limit go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efficient</a:t>
                </a:r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Is the variance of the estimator the lowest (best)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58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26-CC17-CBC8-D861-3C6FEBE9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BB8-6449-F10D-4B76-9B596586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Overidentification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Heteroskedasticity</a:t>
            </a:r>
          </a:p>
          <a:p>
            <a:r>
              <a:rPr lang="en-US" dirty="0"/>
              <a:t>Measurement Error in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42553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Overidentifying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E0-99DC-8FB0-7C86-652F00EF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include irrelevant variables instead of relevant variables?</a:t>
            </a:r>
          </a:p>
          <a:p>
            <a:pPr lvl="1"/>
            <a:r>
              <a:rPr lang="en-US" dirty="0"/>
              <a:t>It does not affect the unbiasedness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It can bias the standard errors and/or make the standard errors of the OLS estimator larger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39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Multicollinearity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larger standard errors</a:t>
                </a:r>
              </a:p>
              <a:p>
                <a:r>
                  <a:rPr lang="en-US" dirty="0"/>
                  <a:t>Consequences of Multicollinearity</a:t>
                </a:r>
              </a:p>
              <a:p>
                <a:pPr lvl="1"/>
                <a:r>
                  <a:rPr lang="en-US" dirty="0"/>
                  <a:t>Biases the standard errors of the OLS estimator</a:t>
                </a:r>
              </a:p>
              <a:p>
                <a:pPr lvl="1"/>
                <a:r>
                  <a:rPr lang="en-US" dirty="0"/>
                  <a:t>OLS estimator is still unbiased if GMA assumption 1 through 4 hold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What happens?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 is the R-squared of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on all other explanatory variables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gets larger</a:t>
                </a:r>
              </a:p>
              <a:p>
                <a:pPr lvl="1"/>
                <a:r>
                  <a:rPr lang="en-US" dirty="0"/>
                  <a:t>No multicollinearity: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(1−0)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E0CF-AA79-C60C-2E23-EBA3BAA1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Test for multicollinearity</a:t>
                </a:r>
              </a:p>
              <a:p>
                <a:pPr lvl="1"/>
                <a:r>
                  <a:rPr lang="en-US" dirty="0"/>
                  <a:t>We can use a Variance Inflation Factor (VIF) </a:t>
                </a:r>
              </a:p>
              <a:p>
                <a:pPr lvl="1"/>
                <a:r>
                  <a:rPr lang="en-US" dirty="0"/>
                  <a:t>This generates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gets close to zero,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it usually is not a big concern</a:t>
                </a:r>
              </a:p>
              <a:p>
                <a:pPr lvl="1"/>
                <a:r>
                  <a:rPr lang="en-US" dirty="0"/>
                  <a:t>When our VIF test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then we need to be concerned about multicollinearity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1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4C2B-B078-0931-7513-8DA989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4480-DAB8-3A36-542B-7162EBBA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A1D-9209-82E6-2D12-0F67B4BD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B735-47D6-0C38-40A0-6537AFFF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  <a:p>
            <a:pPr lvl="1"/>
            <a:r>
              <a:rPr lang="en-US" dirty="0"/>
              <a:t>When the variance of the OLS estimator is not constant along the variance-covariance matrix</a:t>
            </a:r>
          </a:p>
          <a:p>
            <a:pPr lvl="1"/>
            <a:r>
              <a:rPr lang="en-US" dirty="0"/>
              <a:t>This is a violation of the fifth Gauss-Markov assumption</a:t>
            </a:r>
          </a:p>
          <a:p>
            <a:pPr lvl="1"/>
            <a:r>
              <a:rPr lang="en-US" dirty="0"/>
              <a:t>The OLS estimator can still be unbiased with the presence of heteroskedasticity</a:t>
            </a:r>
          </a:p>
          <a:p>
            <a:r>
              <a:rPr lang="en-US" dirty="0"/>
              <a:t>Consequences of heteroskedasticity</a:t>
            </a:r>
          </a:p>
          <a:p>
            <a:pPr lvl="1"/>
            <a:r>
              <a:rPr lang="en-US" dirty="0"/>
              <a:t>Biased standard errors of the OLS estimator</a:t>
            </a:r>
          </a:p>
        </p:txBody>
      </p:sp>
    </p:spTree>
    <p:extLst>
      <p:ext uri="{BB962C8B-B14F-4D97-AF65-F5344CB8AC3E}">
        <p14:creationId xmlns:p14="http://schemas.microsoft.com/office/powerpoint/2010/main" val="224984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423B-D8A6-845F-ACF5-08190D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to Test?</a:t>
                </a:r>
              </a:p>
              <a:p>
                <a:pPr lvl="1"/>
                <a:r>
                  <a:rPr lang="en-US" dirty="0"/>
                  <a:t>White Test for heteroskedasticity</a:t>
                </a:r>
              </a:p>
              <a:p>
                <a:pPr lvl="1"/>
                <a:r>
                  <a:rPr lang="en-US" dirty="0"/>
                  <a:t>Breusch-Pagan Test for heteroskedasticity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Use Robust Standard Errors (aka Huber/White/sandwich estimator)</a:t>
                </a:r>
              </a:p>
              <a:p>
                <a:pPr lvl="2"/>
                <a:r>
                  <a:rPr lang="en-US" dirty="0"/>
                  <a:t>This is the most common way</a:t>
                </a:r>
              </a:p>
              <a:p>
                <a:pPr lvl="1"/>
                <a:r>
                  <a:rPr lang="en-US" dirty="0"/>
                  <a:t>Use Weighted Least Squares</a:t>
                </a:r>
              </a:p>
              <a:p>
                <a:pPr lvl="2"/>
                <a:r>
                  <a:rPr lang="en-US" dirty="0"/>
                  <a:t>Corrects for heteroskedasticity by minimizing the weighted sum of squared residuals</a:t>
                </a:r>
              </a:p>
              <a:p>
                <a:pPr lvl="2"/>
                <a:r>
                  <a:rPr lang="en-US" dirty="0"/>
                  <a:t>Each squared residual is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heteroskedasticity of explanatory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7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345-9F9D-B807-C5B9-61121694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B9E99-F102-D4A6-DAF8-44186496A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CF44-F204-A445-C44C-300C6E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F132-CEC8-7586-2F46-A6B6BB50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 </a:t>
            </a:r>
          </a:p>
          <a:p>
            <a:pPr lvl="1"/>
            <a:r>
              <a:rPr lang="en-US" dirty="0"/>
              <a:t>Measurement Error </a:t>
            </a:r>
          </a:p>
          <a:p>
            <a:pPr lvl="1"/>
            <a:r>
              <a:rPr lang="en-US" dirty="0"/>
              <a:t>Nonrandom Missing Data or sample selection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 of coefficients</a:t>
            </a:r>
          </a:p>
          <a:p>
            <a:pPr lvl="1"/>
            <a:r>
              <a:rPr lang="en-US" dirty="0"/>
              <a:t>Multicollinearity and Heteroskedasticity</a:t>
            </a:r>
          </a:p>
          <a:p>
            <a:pPr lvl="1"/>
            <a:r>
              <a:rPr lang="en-US" dirty="0"/>
              <a:t>Measurement Error in the Dependent Variable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945-5874-367B-87B7-3E4F2F0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the OLS Estimator Unbiased?  </a:t>
                </a:r>
              </a:p>
              <a:p>
                <a:pPr lvl="1"/>
                <a:r>
                  <a:rPr lang="en-US" dirty="0"/>
                  <a:t>We need 4 assumptions for unbiasedness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dirty="0"/>
                  <a:t>The population model 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population model, the model is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flexible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explanatory variable can be arbitrary functions of the underlying variables of interest, such as natural logs, squares, etc.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of size n with a set of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following the population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random sampling draw from the population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7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B16-822C-7CF7-36B9-8AE72BC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3: Sample Variation in Explanatory Variables</a:t>
                </a:r>
              </a:p>
              <a:p>
                <a:pPr lvl="1"/>
                <a:r>
                  <a:rPr lang="en-US" b="0" dirty="0"/>
                  <a:t>The sample outcomes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not the same value</a:t>
                </a:r>
              </a:p>
              <a:p>
                <a:pPr lvl="1"/>
                <a:r>
                  <a:rPr lang="en-US" dirty="0"/>
                  <a:t>If there is no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assumption fails</a:t>
                </a:r>
              </a:p>
              <a:p>
                <a:pPr lvl="1"/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Assumption 4: Zero Conditional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most crucial assumption and the most likely to fail…</a:t>
                </a:r>
              </a:p>
              <a:p>
                <a:pPr lvl="1"/>
                <a:r>
                  <a:rPr lang="en-US" dirty="0"/>
                  <a:t>You can still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it will no longer be unbiased</a:t>
                </a:r>
              </a:p>
              <a:p>
                <a:r>
                  <a:rPr lang="en-US" dirty="0"/>
                  <a:t>If all 4 assumptions hold</a:t>
                </a:r>
              </a:p>
              <a:p>
                <a:pPr lvl="1"/>
                <a:r>
                  <a:rPr lang="en-US" dirty="0"/>
                  <a:t>OLS estimator is unbiased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25664</TotalTime>
  <Words>5469</Words>
  <Application>Microsoft Macintosh PowerPoint</Application>
  <PresentationFormat>Widescreen</PresentationFormat>
  <Paragraphs>681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ECON 645: Week 1 </vt:lpstr>
      <vt:lpstr>Overview for Week 1</vt:lpstr>
      <vt:lpstr>Introduction to ECON 645</vt:lpstr>
      <vt:lpstr>Week 1 Overview</vt:lpstr>
      <vt:lpstr>Expected Value of the OLS Estimator</vt:lpstr>
      <vt:lpstr>Expected Value of OLS Estimators</vt:lpstr>
      <vt:lpstr>Expected Value of OLS </vt:lpstr>
      <vt:lpstr>Gauss-Markov Assumptions</vt:lpstr>
      <vt:lpstr>Gauss-Markov Assumptions</vt:lpstr>
      <vt:lpstr>Gauss-Markov Assumptions</vt:lpstr>
      <vt:lpstr>Variance of the OLS Estimator (part 1)</vt:lpstr>
      <vt:lpstr>Variance of the OLS Estimator (part 2)</vt:lpstr>
      <vt:lpstr>Consistent</vt:lpstr>
      <vt:lpstr>Efficient</vt:lpstr>
      <vt:lpstr>What can violate the different assumptions?</vt:lpstr>
      <vt:lpstr>What can violate the different assumptions?</vt:lpstr>
      <vt:lpstr>Endogeneity</vt:lpstr>
      <vt:lpstr>Overview of Endogeneity</vt:lpstr>
      <vt:lpstr>Endogeneity: 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Endogeneity: Misspecification</vt:lpstr>
      <vt:lpstr>Misspecification</vt:lpstr>
      <vt:lpstr>Misspecification</vt:lpstr>
      <vt:lpstr>Misspecification 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Endogeneity: Measurement Error</vt:lpstr>
      <vt:lpstr>Measurement Error</vt:lpstr>
      <vt:lpstr>Measurement Error</vt:lpstr>
      <vt:lpstr>Measurement Error in Dependent Variable</vt:lpstr>
      <vt:lpstr>Measurement Error in Dependent Variable</vt:lpstr>
      <vt:lpstr>Measurement Error in Independent Variables</vt:lpstr>
      <vt:lpstr>Measurement Error in Independent Variables</vt:lpstr>
      <vt:lpstr>Measurement Error in Independent Variables</vt:lpstr>
      <vt:lpstr>Measurement Error under CEV</vt:lpstr>
      <vt:lpstr>Measurement Error under CEV</vt:lpstr>
      <vt:lpstr>Measurement Error under CEV</vt:lpstr>
      <vt:lpstr>Measurement Error in Independent Variables</vt:lpstr>
      <vt:lpstr>Proxy Variables</vt:lpstr>
      <vt:lpstr>Proxy Variables</vt:lpstr>
      <vt:lpstr>Proxy Variables</vt:lpstr>
      <vt:lpstr>Endogeneity: Missing Data and Outliers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 </vt:lpstr>
      <vt:lpstr>Outliers</vt:lpstr>
      <vt:lpstr>Endogeneity: Simultaneity</vt:lpstr>
      <vt:lpstr>Simultaneity</vt:lpstr>
      <vt:lpstr>Simultaneity</vt:lpstr>
      <vt:lpstr>Biases in Standard Errors of the OLS Estimator</vt:lpstr>
      <vt:lpstr>Biases in Standard Errors of the OLS Estimator</vt:lpstr>
      <vt:lpstr>Overidentifying</vt:lpstr>
      <vt:lpstr>Multicollinearity</vt:lpstr>
      <vt:lpstr>Multicollinearity</vt:lpstr>
      <vt:lpstr>Heteroskedasticity</vt:lpstr>
      <vt:lpstr>Heteroskedasticity</vt:lpstr>
      <vt:lpstr>Heteroskedasticity</vt:lpstr>
      <vt:lpstr>Review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 </dc:title>
  <dc:creator>Samuel Rowe</dc:creator>
  <cp:lastModifiedBy>Samuel Rowe</cp:lastModifiedBy>
  <cp:revision>81</cp:revision>
  <dcterms:created xsi:type="dcterms:W3CDTF">2023-07-07T22:49:58Z</dcterms:created>
  <dcterms:modified xsi:type="dcterms:W3CDTF">2023-07-25T18:34:36Z</dcterms:modified>
</cp:coreProperties>
</file>